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81" r:id="rId7"/>
    <p:sldId id="261" r:id="rId8"/>
    <p:sldId id="263" r:id="rId9"/>
    <p:sldId id="275" r:id="rId10"/>
    <p:sldId id="278" r:id="rId11"/>
    <p:sldId id="280" r:id="rId12"/>
    <p:sldId id="279" r:id="rId13"/>
    <p:sldId id="277" r:id="rId14"/>
    <p:sldId id="265" r:id="rId15"/>
    <p:sldId id="266" r:id="rId16"/>
    <p:sldId id="267" r:id="rId17"/>
    <p:sldId id="268" r:id="rId18"/>
    <p:sldId id="269" r:id="rId19"/>
    <p:sldId id="271" r:id="rId20"/>
    <p:sldId id="270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5"/>
    <a:srgbClr val="FB5C1B"/>
    <a:srgbClr val="FFD801"/>
    <a:srgbClr val="CC5753"/>
    <a:srgbClr val="161616"/>
    <a:srgbClr val="A54163"/>
    <a:srgbClr val="D80055"/>
    <a:srgbClr val="B6082D"/>
    <a:srgbClr val="190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7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6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4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3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A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0B0A-53B1-4B58-990E-BEE4AC77D9FF}" type="datetimeFigureOut">
              <a:rPr lang="en-US" smtClean="0"/>
              <a:t>31-May-19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E276-413D-47C6-AEB8-EA37245CC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a dos muer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04" y="928931"/>
            <a:ext cx="4664075" cy="471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04" y="1684019"/>
            <a:ext cx="2095730" cy="302514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21048" y="5876365"/>
            <a:ext cx="12394845" cy="1010665"/>
            <a:chOff x="-121048" y="5876365"/>
            <a:chExt cx="12394845" cy="1010665"/>
          </a:xfrm>
        </p:grpSpPr>
        <p:grpSp>
          <p:nvGrpSpPr>
            <p:cNvPr id="8" name="Group 7"/>
            <p:cNvGrpSpPr/>
            <p:nvPr/>
          </p:nvGrpSpPr>
          <p:grpSpPr>
            <a:xfrm>
              <a:off x="-121048" y="5876365"/>
              <a:ext cx="12394845" cy="1010665"/>
              <a:chOff x="-121048" y="5876365"/>
              <a:chExt cx="12394845" cy="1010665"/>
            </a:xfrm>
          </p:grpSpPr>
          <p:sp>
            <p:nvSpPr>
              <p:cNvPr id="5" name="Trapezoid 4"/>
              <p:cNvSpPr/>
              <p:nvPr/>
            </p:nvSpPr>
            <p:spPr>
              <a:xfrm>
                <a:off x="-121048" y="5876366"/>
                <a:ext cx="8592030" cy="1010664"/>
              </a:xfrm>
              <a:custGeom>
                <a:avLst/>
                <a:gdLst>
                  <a:gd name="connsiteX0" fmla="*/ 0 w 9332259"/>
                  <a:gd name="connsiteY0" fmla="*/ 981635 h 981635"/>
                  <a:gd name="connsiteX1" fmla="*/ 769847 w 9332259"/>
                  <a:gd name="connsiteY1" fmla="*/ 0 h 981635"/>
                  <a:gd name="connsiteX2" fmla="*/ 8562412 w 9332259"/>
                  <a:gd name="connsiteY2" fmla="*/ 0 h 981635"/>
                  <a:gd name="connsiteX3" fmla="*/ 9332259 w 9332259"/>
                  <a:gd name="connsiteY3" fmla="*/ 981635 h 981635"/>
                  <a:gd name="connsiteX4" fmla="*/ 0 w 9332259"/>
                  <a:gd name="connsiteY4" fmla="*/ 981635 h 981635"/>
                  <a:gd name="connsiteX0" fmla="*/ 0 w 8592030"/>
                  <a:gd name="connsiteY0" fmla="*/ 1010664 h 1010664"/>
                  <a:gd name="connsiteX1" fmla="*/ 29618 w 8592030"/>
                  <a:gd name="connsiteY1" fmla="*/ 0 h 1010664"/>
                  <a:gd name="connsiteX2" fmla="*/ 7822183 w 8592030"/>
                  <a:gd name="connsiteY2" fmla="*/ 0 h 1010664"/>
                  <a:gd name="connsiteX3" fmla="*/ 8592030 w 8592030"/>
                  <a:gd name="connsiteY3" fmla="*/ 981635 h 1010664"/>
                  <a:gd name="connsiteX4" fmla="*/ 0 w 8592030"/>
                  <a:gd name="connsiteY4" fmla="*/ 1010664 h 101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2030" h="1010664">
                    <a:moveTo>
                      <a:pt x="0" y="1010664"/>
                    </a:moveTo>
                    <a:lnTo>
                      <a:pt x="29618" y="0"/>
                    </a:lnTo>
                    <a:lnTo>
                      <a:pt x="7822183" y="0"/>
                    </a:lnTo>
                    <a:lnTo>
                      <a:pt x="8592030" y="981635"/>
                    </a:lnTo>
                    <a:lnTo>
                      <a:pt x="0" y="1010664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Parallelogram 5"/>
              <p:cNvSpPr/>
              <p:nvPr/>
            </p:nvSpPr>
            <p:spPr>
              <a:xfrm flipH="1">
                <a:off x="7936318" y="5876365"/>
                <a:ext cx="4337479" cy="981635"/>
              </a:xfrm>
              <a:custGeom>
                <a:avLst/>
                <a:gdLst>
                  <a:gd name="connsiteX0" fmla="*/ 0 w 5120775"/>
                  <a:gd name="connsiteY0" fmla="*/ 981635 h 981635"/>
                  <a:gd name="connsiteX1" fmla="*/ 783296 w 5120775"/>
                  <a:gd name="connsiteY1" fmla="*/ 0 h 981635"/>
                  <a:gd name="connsiteX2" fmla="*/ 5120775 w 5120775"/>
                  <a:gd name="connsiteY2" fmla="*/ 0 h 981635"/>
                  <a:gd name="connsiteX3" fmla="*/ 4337479 w 5120775"/>
                  <a:gd name="connsiteY3" fmla="*/ 981635 h 981635"/>
                  <a:gd name="connsiteX4" fmla="*/ 0 w 5120775"/>
                  <a:gd name="connsiteY4" fmla="*/ 981635 h 981635"/>
                  <a:gd name="connsiteX0" fmla="*/ 475 w 4337479"/>
                  <a:gd name="connsiteY0" fmla="*/ 967121 h 981635"/>
                  <a:gd name="connsiteX1" fmla="*/ 0 w 4337479"/>
                  <a:gd name="connsiteY1" fmla="*/ 0 h 981635"/>
                  <a:gd name="connsiteX2" fmla="*/ 4337479 w 4337479"/>
                  <a:gd name="connsiteY2" fmla="*/ 0 h 981635"/>
                  <a:gd name="connsiteX3" fmla="*/ 3554183 w 4337479"/>
                  <a:gd name="connsiteY3" fmla="*/ 981635 h 981635"/>
                  <a:gd name="connsiteX4" fmla="*/ 475 w 4337479"/>
                  <a:gd name="connsiteY4" fmla="*/ 967121 h 9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7479" h="981635">
                    <a:moveTo>
                      <a:pt x="475" y="967121"/>
                    </a:moveTo>
                    <a:cubicBezTo>
                      <a:pt x="317" y="644747"/>
                      <a:pt x="158" y="322374"/>
                      <a:pt x="0" y="0"/>
                    </a:cubicBezTo>
                    <a:lnTo>
                      <a:pt x="4337479" y="0"/>
                    </a:lnTo>
                    <a:lnTo>
                      <a:pt x="3554183" y="981635"/>
                    </a:lnTo>
                    <a:lnTo>
                      <a:pt x="475" y="967121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0013657" y="5876365"/>
                <a:ext cx="20110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14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18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24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134057" y="5876365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Guilherme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70981" y="6153364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Luma Lavagnolli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711160" y="6415477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Paulina Borges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853" y="5905517"/>
              <a:ext cx="33013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Recomposição: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João Antonio Araújo e Souza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Murilo Marques Podenciano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480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0.2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Polônia, </a:t>
              </a:r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Eslováquia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Tradição é acender velas e visitar os túmulos dos falecidos.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04" y="3666479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970169"/>
            <a:chOff x="5517208" y="1053748"/>
            <a:chExt cx="4389385" cy="1970169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Espanha, Portugal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comemoram o dia levando flores para seus parentes mortos</a:t>
              </a:r>
              <a:r>
                <a:rPr lang="en-US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82" y="1401685"/>
            <a:ext cx="345088" cy="345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785" y="307523"/>
            <a:ext cx="82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diferenças entre as tradições da festa em diferentes países.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2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França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Na hora de dormir, o jantar é deixado em cima da mesa para as almas.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18" y="3710022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Austria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As salas são mantidas quentes para o conforto dos mortos.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553" y="1256542"/>
            <a:ext cx="345088" cy="345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785" y="307523"/>
            <a:ext cx="82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diferenças entre as tradições da festa em diferentes países.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8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Haiti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Tambores e músicas são tocados por toda a noite pelos cemitérios.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04" y="4130937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Brasil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vão aos cemitérios e igrejas com flores, velas e orações.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668" y="2258028"/>
            <a:ext cx="345088" cy="345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785" y="307523"/>
            <a:ext cx="82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diferenças entre as tradições da festa em diferentes países.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128785" y="307523"/>
            <a:ext cx="82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diferenças entre as tradições da festa em diferentes países.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Filipinas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Tambores e músicas são tocados por toda a noite pelos cemitérios.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47" y="4218022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Bolívia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As pessoas vão aos cemitérios e igrejas com flores, velas e orações.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83" y="2287056"/>
            <a:ext cx="345088" cy="3450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3" name="Rectangle 12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31" name="Rectangle 30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33" name="4-Point Star 32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4-Point Star 34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4-Point Star 35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4-Point Star 36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4-Point Star 37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20" y="3328613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10182 -0.0009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2 L -0.10274 0.1231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944" y="-3131"/>
            <a:ext cx="8632057" cy="68611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08949" y="1801295"/>
            <a:ext cx="3800930" cy="3252278"/>
            <a:chOff x="8137978" y="1079118"/>
            <a:chExt cx="3800930" cy="3252278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Pan de Muerto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Pão circular com decoração que representa um crânio e quatro ossos.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30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7006" y="1802861"/>
            <a:ext cx="3800930" cy="3252278"/>
            <a:chOff x="8137978" y="1079118"/>
            <a:chExt cx="3800930" cy="3252278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Empanadas de Calabaza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Uma empanada doce recheada com leite condensado e com um toque de gengibre e cravo.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168" y="0"/>
            <a:ext cx="862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67006" y="2018305"/>
            <a:ext cx="3800930" cy="2821390"/>
            <a:chOff x="8137978" y="1079118"/>
            <a:chExt cx="3800930" cy="2821390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Dulce de Calabaza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Doce de abóbora feito com açúcar mascavo e canela.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772" y="0"/>
            <a:ext cx="862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1177" y="1369600"/>
            <a:ext cx="3800930" cy="4114052"/>
            <a:chOff x="8137978" y="1079118"/>
            <a:chExt cx="3800930" cy="4114052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Galletas de Calaveras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 base é feita de farinha de trigo, manteiga, baunilha, sal, açúcar e xarope de bordo. São cortados em forma de caveira e decorados de forma colorida.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6146" name="Picture 2" descr="Image result for galletas de calav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485" y="-113229"/>
            <a:ext cx="9787619" cy="70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341096" y="1780764"/>
            <a:ext cx="3800930" cy="2821390"/>
            <a:chOff x="8137978" y="1079118"/>
            <a:chExt cx="3800930" cy="2821390"/>
          </a:xfrm>
        </p:grpSpPr>
        <p:sp>
          <p:nvSpPr>
            <p:cNvPr id="8" name="TextBox 7"/>
            <p:cNvSpPr txBox="1"/>
            <p:nvPr/>
          </p:nvSpPr>
          <p:spPr>
            <a:xfrm>
              <a:off x="8539843" y="107911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Pozole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7978" y="2946401"/>
              <a:ext cx="38009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Caldo mexicano clássico do Dia de los Muertos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7170" name="Picture 2" descr="Image result for pozo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2892"/>
            <a:ext cx="6420778" cy="898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1" name="Rectangle 10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19" name="Rectangle 18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1" name="4-Point Star 20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4-Point Star 21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426" y="4187515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0183 -0.0009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3 -0.00092 L -0.10274 0.1231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dia d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" y="514439"/>
            <a:ext cx="85725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41584" y="2170835"/>
            <a:ext cx="3152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Um casal com o rosto pintado, mais comum do que o corpo todo.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2183382" y="0"/>
            <a:ext cx="5457371" cy="6858000"/>
            <a:chOff x="6734629" y="0"/>
            <a:chExt cx="5457371" cy="6858000"/>
          </a:xfrm>
        </p:grpSpPr>
        <p:sp>
          <p:nvSpPr>
            <p:cNvPr id="26" name="Rectangle 25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183382" y="0"/>
            <a:ext cx="1285875" cy="6858000"/>
            <a:chOff x="10906123" y="0"/>
            <a:chExt cx="1285875" cy="6858000"/>
          </a:xfrm>
        </p:grpSpPr>
        <p:sp>
          <p:nvSpPr>
            <p:cNvPr id="5" name="Rectangle 4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6" name="4-Point Star 5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4-Point Star 17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4-Point Star 18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4-Point Star 19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4-Point Star 20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4-Point Star 21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04" y="1684019"/>
            <a:ext cx="2095730" cy="30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44896 -0.2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48" y="-1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0416 -0.002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44805 0.00278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96 -0.2743 L 0.55377 -0.2747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dia d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41" y="0"/>
            <a:ext cx="8988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08" y="2305615"/>
            <a:ext cx="2919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Três mulheres em caráter festivo, note que a primeira está com o corpo inteiro pintado.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8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5392"/>
            <a:ext cx="5029200" cy="5694601"/>
          </a:xfrm>
          <a:prstGeom prst="rect">
            <a:avLst/>
          </a:prstGeom>
        </p:spPr>
      </p:pic>
      <p:pic>
        <p:nvPicPr>
          <p:cNvPr id="10244" name="Picture 4" descr="Image result for dia de los muert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95" y="829088"/>
            <a:ext cx="3607425" cy="544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47121" y="2266426"/>
            <a:ext cx="29195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Duas fantasias mais artísticas, voltadas um pouco mais para fotografia.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dia de los muer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9" y="1425723"/>
            <a:ext cx="7350578" cy="413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82207" y="2585132"/>
            <a:ext cx="29195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Várias pessoas segurando as flores que são usadas como oferenda aos mortos.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89450" y="2979582"/>
            <a:ext cx="29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Muito Obrigado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1048" y="5876365"/>
            <a:ext cx="12394845" cy="1010665"/>
            <a:chOff x="-121048" y="5876365"/>
            <a:chExt cx="12394845" cy="1010665"/>
          </a:xfrm>
        </p:grpSpPr>
        <p:grpSp>
          <p:nvGrpSpPr>
            <p:cNvPr id="6" name="Group 5"/>
            <p:cNvGrpSpPr/>
            <p:nvPr/>
          </p:nvGrpSpPr>
          <p:grpSpPr>
            <a:xfrm>
              <a:off x="-121048" y="5876365"/>
              <a:ext cx="12394845" cy="1010665"/>
              <a:chOff x="-121048" y="5876365"/>
              <a:chExt cx="12394845" cy="1010665"/>
            </a:xfrm>
          </p:grpSpPr>
          <p:sp>
            <p:nvSpPr>
              <p:cNvPr id="8" name="Trapezoid 4"/>
              <p:cNvSpPr/>
              <p:nvPr/>
            </p:nvSpPr>
            <p:spPr>
              <a:xfrm>
                <a:off x="-121048" y="5876366"/>
                <a:ext cx="8592030" cy="1010664"/>
              </a:xfrm>
              <a:custGeom>
                <a:avLst/>
                <a:gdLst>
                  <a:gd name="connsiteX0" fmla="*/ 0 w 9332259"/>
                  <a:gd name="connsiteY0" fmla="*/ 981635 h 981635"/>
                  <a:gd name="connsiteX1" fmla="*/ 769847 w 9332259"/>
                  <a:gd name="connsiteY1" fmla="*/ 0 h 981635"/>
                  <a:gd name="connsiteX2" fmla="*/ 8562412 w 9332259"/>
                  <a:gd name="connsiteY2" fmla="*/ 0 h 981635"/>
                  <a:gd name="connsiteX3" fmla="*/ 9332259 w 9332259"/>
                  <a:gd name="connsiteY3" fmla="*/ 981635 h 981635"/>
                  <a:gd name="connsiteX4" fmla="*/ 0 w 9332259"/>
                  <a:gd name="connsiteY4" fmla="*/ 981635 h 981635"/>
                  <a:gd name="connsiteX0" fmla="*/ 0 w 8592030"/>
                  <a:gd name="connsiteY0" fmla="*/ 1010664 h 1010664"/>
                  <a:gd name="connsiteX1" fmla="*/ 29618 w 8592030"/>
                  <a:gd name="connsiteY1" fmla="*/ 0 h 1010664"/>
                  <a:gd name="connsiteX2" fmla="*/ 7822183 w 8592030"/>
                  <a:gd name="connsiteY2" fmla="*/ 0 h 1010664"/>
                  <a:gd name="connsiteX3" fmla="*/ 8592030 w 8592030"/>
                  <a:gd name="connsiteY3" fmla="*/ 981635 h 1010664"/>
                  <a:gd name="connsiteX4" fmla="*/ 0 w 8592030"/>
                  <a:gd name="connsiteY4" fmla="*/ 1010664 h 101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2030" h="1010664">
                    <a:moveTo>
                      <a:pt x="0" y="1010664"/>
                    </a:moveTo>
                    <a:lnTo>
                      <a:pt x="29618" y="0"/>
                    </a:lnTo>
                    <a:lnTo>
                      <a:pt x="7822183" y="0"/>
                    </a:lnTo>
                    <a:lnTo>
                      <a:pt x="8592030" y="981635"/>
                    </a:lnTo>
                    <a:lnTo>
                      <a:pt x="0" y="1010664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5"/>
              <p:cNvSpPr/>
              <p:nvPr/>
            </p:nvSpPr>
            <p:spPr>
              <a:xfrm flipH="1">
                <a:off x="7936318" y="5876365"/>
                <a:ext cx="4337479" cy="981635"/>
              </a:xfrm>
              <a:custGeom>
                <a:avLst/>
                <a:gdLst>
                  <a:gd name="connsiteX0" fmla="*/ 0 w 5120775"/>
                  <a:gd name="connsiteY0" fmla="*/ 981635 h 981635"/>
                  <a:gd name="connsiteX1" fmla="*/ 783296 w 5120775"/>
                  <a:gd name="connsiteY1" fmla="*/ 0 h 981635"/>
                  <a:gd name="connsiteX2" fmla="*/ 5120775 w 5120775"/>
                  <a:gd name="connsiteY2" fmla="*/ 0 h 981635"/>
                  <a:gd name="connsiteX3" fmla="*/ 4337479 w 5120775"/>
                  <a:gd name="connsiteY3" fmla="*/ 981635 h 981635"/>
                  <a:gd name="connsiteX4" fmla="*/ 0 w 5120775"/>
                  <a:gd name="connsiteY4" fmla="*/ 981635 h 981635"/>
                  <a:gd name="connsiteX0" fmla="*/ 475 w 4337479"/>
                  <a:gd name="connsiteY0" fmla="*/ 967121 h 981635"/>
                  <a:gd name="connsiteX1" fmla="*/ 0 w 4337479"/>
                  <a:gd name="connsiteY1" fmla="*/ 0 h 981635"/>
                  <a:gd name="connsiteX2" fmla="*/ 4337479 w 4337479"/>
                  <a:gd name="connsiteY2" fmla="*/ 0 h 981635"/>
                  <a:gd name="connsiteX3" fmla="*/ 3554183 w 4337479"/>
                  <a:gd name="connsiteY3" fmla="*/ 981635 h 981635"/>
                  <a:gd name="connsiteX4" fmla="*/ 475 w 4337479"/>
                  <a:gd name="connsiteY4" fmla="*/ 967121 h 9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7479" h="981635">
                    <a:moveTo>
                      <a:pt x="475" y="967121"/>
                    </a:moveTo>
                    <a:cubicBezTo>
                      <a:pt x="317" y="644747"/>
                      <a:pt x="158" y="322374"/>
                      <a:pt x="0" y="0"/>
                    </a:cubicBezTo>
                    <a:lnTo>
                      <a:pt x="4337479" y="0"/>
                    </a:lnTo>
                    <a:lnTo>
                      <a:pt x="3554183" y="981635"/>
                    </a:lnTo>
                    <a:lnTo>
                      <a:pt x="475" y="967121"/>
                    </a:lnTo>
                    <a:close/>
                  </a:path>
                </a:pathLst>
              </a:custGeom>
              <a:solidFill>
                <a:srgbClr val="16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013657" y="5876365"/>
                <a:ext cx="20110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14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18</a:t>
                </a:r>
              </a:p>
              <a:p>
                <a:pPr algn="r"/>
                <a:r>
                  <a:rPr lang="pt-BR" dirty="0" smtClean="0">
                    <a:solidFill>
                      <a:schemeClr val="bg1"/>
                    </a:solidFill>
                  </a:rPr>
                  <a:t>Nº 24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134057" y="5876365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Guilherme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470981" y="6153364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Luma Lavagnolli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711160" y="6415477"/>
                <a:ext cx="1694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Paulina Borges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853" y="5905517"/>
              <a:ext cx="33013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Recomposição: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João Antonio Araújo e Souza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Murilo Marques Podenciano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57" y="1718757"/>
            <a:ext cx="2490386" cy="249038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476381" y="1718757"/>
            <a:ext cx="6028334" cy="2490386"/>
            <a:chOff x="4476381" y="1718757"/>
            <a:chExt cx="6028334" cy="24903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4329" y="1718757"/>
              <a:ext cx="2490386" cy="24903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381" y="2606712"/>
              <a:ext cx="3296110" cy="71447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201671" y="3562725"/>
            <a:ext cx="3630918" cy="2569561"/>
            <a:chOff x="1664982" y="3497411"/>
            <a:chExt cx="3630918" cy="2569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82" y="3497411"/>
              <a:ext cx="2569561" cy="256956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298700" y="4751232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Dia dos Fiéis Defuntos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01670" y="4455353"/>
            <a:ext cx="3630919" cy="2569561"/>
            <a:chOff x="1664981" y="4390039"/>
            <a:chExt cx="3630919" cy="256956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4981" y="4390039"/>
              <a:ext cx="2569561" cy="256956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298700" y="5650908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Dia de Todos os Santos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34542" y="3414483"/>
            <a:ext cx="299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 data coincide com as seguintes tradições católicas: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3150" y="701041"/>
            <a:ext cx="299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 comemoração começa no dia 31 de Outubro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60922" y="4339492"/>
            <a:ext cx="299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 acaba dia 02 de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Novembro.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5492" y="364373"/>
            <a:ext cx="9274912" cy="948999"/>
            <a:chOff x="995492" y="364373"/>
            <a:chExt cx="9274912" cy="948999"/>
          </a:xfrm>
        </p:grpSpPr>
        <p:sp>
          <p:nvSpPr>
            <p:cNvPr id="40" name="TextBox 39"/>
            <p:cNvSpPr txBox="1"/>
            <p:nvPr/>
          </p:nvSpPr>
          <p:spPr>
            <a:xfrm>
              <a:off x="8793370" y="364373"/>
              <a:ext cx="147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, Brasil,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5492" y="790152"/>
              <a:ext cx="147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Portugal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09" y="1500696"/>
            <a:ext cx="9426213" cy="4679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93" y="3249927"/>
            <a:ext cx="345088" cy="345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92" y="2621553"/>
            <a:ext cx="345088" cy="345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70" y="2292612"/>
            <a:ext cx="345088" cy="345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3" y="2549413"/>
            <a:ext cx="345088" cy="345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37" y="2422226"/>
            <a:ext cx="345088" cy="345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48" y="2468170"/>
            <a:ext cx="345088" cy="345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725" y="4531733"/>
            <a:ext cx="345088" cy="345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78" y="2066888"/>
            <a:ext cx="345088" cy="345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36" y="3177689"/>
            <a:ext cx="345088" cy="34508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20" name="Rectangle 19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8" name="Rectangle 27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30" name="4-Point Star 29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4-Point Star 30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4-Point Star 31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4-Point Star 32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4-Point Star 33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4-Point Star 34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09" y="776076"/>
            <a:ext cx="723235" cy="104397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96511" y="364471"/>
            <a:ext cx="6867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Além do México, o dia dos Muertos é celebrado também nos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28952" y="362927"/>
            <a:ext cx="147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EUA, Haiti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46258" y="792177"/>
            <a:ext cx="69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Espanha, França, República Tcheca e Itália, e muito mais.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10182 -0.00093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3 L -0.10273 0.12315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3 0.12315 L 0.00391 0.12431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9" grpId="0"/>
      <p:bldP spid="39" grpId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6743" y="236117"/>
            <a:ext cx="5283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origens da celebração do Dia de los Muertos vem antes da chegada dos espanhóis na terra mexicana.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7486" y="236116"/>
            <a:ext cx="54303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Existem evidências que os Astecas, Maias, Purépechas, Náuatles e Totonacas praticavam esse culto a pelo menos 3 mil anos.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39286" y="1802678"/>
            <a:ext cx="9393495" cy="4537472"/>
            <a:chOff x="2257297" y="1802678"/>
            <a:chExt cx="9393495" cy="4537472"/>
          </a:xfrm>
        </p:grpSpPr>
        <p:grpSp>
          <p:nvGrpSpPr>
            <p:cNvPr id="2" name="Group 1"/>
            <p:cNvGrpSpPr/>
            <p:nvPr/>
          </p:nvGrpSpPr>
          <p:grpSpPr>
            <a:xfrm>
              <a:off x="2257297" y="1802678"/>
              <a:ext cx="3688244" cy="4537472"/>
              <a:chOff x="4347246" y="1365002"/>
              <a:chExt cx="3688244" cy="453747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47246" y="2214230"/>
                <a:ext cx="3688244" cy="368824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788542" y="1365002"/>
                <a:ext cx="2689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Calendário Asteca</a:t>
                </a:r>
                <a:endParaRPr lang="en-US" sz="2800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367486" y="3124805"/>
              <a:ext cx="52833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O festival era comemorado no nono mês do calendário solar Asteca, e durava o mês inteiro.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4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720798" y="1348124"/>
            <a:ext cx="5283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festividades eram presididas pela deusa</a:t>
            </a:r>
          </a:p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Mictecacíhuatl, conhecida como “Dama de la Muerte” (Dama da Morte)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68398" y="3104245"/>
            <a:ext cx="5283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Mictecacíhuatl era noiva de Mictlantecuhtili, senhor do reino dos mortos.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68398" y="4477514"/>
            <a:ext cx="5283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festas e comemorações eram dedicadas ás crianças e/ou parentes falecidos.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1051" y="1614714"/>
            <a:ext cx="2689391" cy="3371593"/>
            <a:chOff x="498619" y="1614714"/>
            <a:chExt cx="2689391" cy="33715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524" y="1614714"/>
              <a:ext cx="2381582" cy="273405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8619" y="4463087"/>
              <a:ext cx="2689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Mictecacíhuatl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032976" y="1614714"/>
            <a:ext cx="2689391" cy="3371593"/>
            <a:chOff x="8857877" y="1614714"/>
            <a:chExt cx="2689391" cy="33715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466" y="1614714"/>
              <a:ext cx="2248214" cy="284837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857877" y="4463087"/>
              <a:ext cx="2689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Mictlantecuhtili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2" name="Rectangle 11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0" name="Rectangle 19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2" name="4-Point Star 21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4-Point Star 26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96" y="1621112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-0.10182 -0.0009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3 L -0.10274 0.12315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 0.1243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0" grpId="0"/>
      <p:bldP spid="30" grpId="1"/>
      <p:bldP spid="32" grpId="0"/>
      <p:bldP spid="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39516" y="114683"/>
            <a:ext cx="4950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 comemoração também seus pratos festivos, mas também é comum fazer a comida preferida do falecido.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71311" y="1747645"/>
            <a:ext cx="4978361" cy="4477394"/>
            <a:chOff x="719631" y="1747645"/>
            <a:chExt cx="4978361" cy="4477394"/>
          </a:xfrm>
        </p:grpSpPr>
        <p:grpSp>
          <p:nvGrpSpPr>
            <p:cNvPr id="7" name="Group 6"/>
            <p:cNvGrpSpPr/>
            <p:nvPr/>
          </p:nvGrpSpPr>
          <p:grpSpPr>
            <a:xfrm>
              <a:off x="719631" y="1747645"/>
              <a:ext cx="4978361" cy="3549332"/>
              <a:chOff x="750434" y="1705245"/>
              <a:chExt cx="3748995" cy="2672853"/>
            </a:xfrm>
          </p:grpSpPr>
          <p:pic>
            <p:nvPicPr>
              <p:cNvPr id="1026" name="Picture 2" descr="File:Cempasuchil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34" y="1705245"/>
                <a:ext cx="1789339" cy="2672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File:Catrina 3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4604" y="1705245"/>
                <a:ext cx="1774825" cy="2671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774158" y="5394042"/>
              <a:ext cx="2267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Flor tradicional para honrar os mortos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86059" y="5394042"/>
              <a:ext cx="22670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Exemplo de altar</a:t>
              </a:r>
            </a:p>
            <a:p>
              <a:pPr algn="ctr"/>
              <a:r>
                <a:rPr lang="pt-BR" sz="24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decorado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2872" y="1747645"/>
            <a:ext cx="4988256" cy="3547080"/>
            <a:chOff x="6582060" y="1747645"/>
            <a:chExt cx="4988256" cy="35470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060" y="1750930"/>
              <a:ext cx="2372056" cy="35437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98260" y="1747645"/>
              <a:ext cx="2372056" cy="354379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71311" y="114683"/>
            <a:ext cx="4913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Diante das diversas tradições, umas delas era a criação de Altares e Oferendas para os mortos.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2872" y="5394042"/>
            <a:ext cx="4950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Nas fotos, temos o Pan de Muerto e as Galletas de Cavaleras. Mais comidas típicas serão apresentadas mais a frente.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6" grpId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447365" y="343956"/>
            <a:ext cx="7637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Para as pessoas mais talentosas na área de literatura, é comum serem feitos alguns poemas versados chamados “Calaveras”.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80651" y="1740580"/>
            <a:ext cx="377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gency FB" panose="020B0503020202020204" pitchFamily="34" charset="0"/>
              </a:rPr>
              <a:t>Abaixo, alguns exemplos: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611361" y="2697152"/>
            <a:ext cx="4389385" cy="2710107"/>
            <a:chOff x="6680130" y="2421045"/>
            <a:chExt cx="4389385" cy="2710107"/>
          </a:xfrm>
        </p:grpSpPr>
        <p:sp>
          <p:nvSpPr>
            <p:cNvPr id="6" name="TextBox 5"/>
            <p:cNvSpPr txBox="1"/>
            <p:nvPr/>
          </p:nvSpPr>
          <p:spPr>
            <a:xfrm>
              <a:off x="6680130" y="3315270"/>
              <a:ext cx="4389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Mariana estaba en su casa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Mientras la muerte la esperaba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En la esquina de la parada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Anisosa porque llegara.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97566" y="2421045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Mariana</a:t>
              </a:r>
              <a:endParaRPr lang="en-US" sz="2800" dirty="0" smtClean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30723" y="2587803"/>
            <a:ext cx="4389385" cy="2710107"/>
            <a:chOff x="1055844" y="2421045"/>
            <a:chExt cx="4389385" cy="2710107"/>
          </a:xfrm>
        </p:grpSpPr>
        <p:sp>
          <p:nvSpPr>
            <p:cNvPr id="5" name="TextBox 4"/>
            <p:cNvSpPr txBox="1"/>
            <p:nvPr/>
          </p:nvSpPr>
          <p:spPr>
            <a:xfrm>
              <a:off x="1055844" y="3315270"/>
              <a:ext cx="43893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calavera durmiendo se quedó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Y al recordar su día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tumba movió</a:t>
              </a:r>
            </a:p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Y a todos espantó,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35143" y="2421045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La tumba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92000" y="0"/>
            <a:ext cx="5457371" cy="6858000"/>
            <a:chOff x="6734629" y="0"/>
            <a:chExt cx="5457371" cy="6858000"/>
          </a:xfrm>
        </p:grpSpPr>
        <p:sp>
          <p:nvSpPr>
            <p:cNvPr id="12" name="Rectangle 11"/>
            <p:cNvSpPr/>
            <p:nvPr/>
          </p:nvSpPr>
          <p:spPr>
            <a:xfrm>
              <a:off x="6734629" y="0"/>
              <a:ext cx="5457371" cy="6858000"/>
            </a:xfrm>
            <a:prstGeom prst="rect">
              <a:avLst/>
            </a:prstGeom>
            <a:solidFill>
              <a:srgbClr val="FB5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27999" y="2742788"/>
              <a:ext cx="2586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Crenças e Tradições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74743" y="1888222"/>
              <a:ext cx="23397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Contexto Histórico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74629" y="1036453"/>
              <a:ext cx="1439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Introdução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6229" y="3595340"/>
              <a:ext cx="3878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em Outros Países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5029" y="4447892"/>
              <a:ext cx="20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Comidas Típicas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2857" y="5300444"/>
              <a:ext cx="2731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Exemplos de Fantasias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192000" y="0"/>
            <a:ext cx="1285875" cy="6858000"/>
            <a:chOff x="10906123" y="0"/>
            <a:chExt cx="1285875" cy="6858000"/>
          </a:xfrm>
        </p:grpSpPr>
        <p:sp>
          <p:nvSpPr>
            <p:cNvPr id="20" name="Rectangle 19"/>
            <p:cNvSpPr/>
            <p:nvPr/>
          </p:nvSpPr>
          <p:spPr>
            <a:xfrm>
              <a:off x="10906123" y="0"/>
              <a:ext cx="1285875" cy="6858000"/>
            </a:xfrm>
            <a:prstGeom prst="rect">
              <a:avLst/>
            </a:prstGeom>
            <a:solidFill>
              <a:srgbClr val="EE40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 </a:t>
              </a:r>
              <a:endParaRPr lang="en-US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347659" y="1097892"/>
              <a:ext cx="402804" cy="4662216"/>
              <a:chOff x="11185055" y="449748"/>
              <a:chExt cx="402804" cy="4662216"/>
            </a:xfrm>
          </p:grpSpPr>
          <p:sp>
            <p:nvSpPr>
              <p:cNvPr id="22" name="4-Point Star 21"/>
              <p:cNvSpPr/>
              <p:nvPr/>
            </p:nvSpPr>
            <p:spPr>
              <a:xfrm>
                <a:off x="11185055" y="449748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4-Point Star 22"/>
              <p:cNvSpPr/>
              <p:nvPr/>
            </p:nvSpPr>
            <p:spPr>
              <a:xfrm>
                <a:off x="11185055" y="130230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4-Point Star 23"/>
              <p:cNvSpPr/>
              <p:nvPr/>
            </p:nvSpPr>
            <p:spPr>
              <a:xfrm>
                <a:off x="11185055" y="2154852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4-Point Star 24"/>
              <p:cNvSpPr/>
              <p:nvPr/>
            </p:nvSpPr>
            <p:spPr>
              <a:xfrm>
                <a:off x="11185055" y="3007404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4-Point Star 25"/>
              <p:cNvSpPr/>
              <p:nvPr/>
            </p:nvSpPr>
            <p:spPr>
              <a:xfrm>
                <a:off x="11185055" y="3859956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4-Point Star 26"/>
              <p:cNvSpPr/>
              <p:nvPr/>
            </p:nvSpPr>
            <p:spPr>
              <a:xfrm>
                <a:off x="11185055" y="4709160"/>
                <a:ext cx="402804" cy="402804"/>
              </a:xfrm>
              <a:prstGeom prst="star4">
                <a:avLst/>
              </a:prstGeom>
              <a:solidFill>
                <a:srgbClr val="B6082D"/>
              </a:solidFill>
              <a:ln>
                <a:solidFill>
                  <a:srgbClr val="A541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027" y="2482411"/>
            <a:ext cx="723235" cy="1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10182 -0.0009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10416 -0.0027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13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44805 0.0027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-0.00092 L -0.10274 0.1231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0.00278 L 0.02252 0.0027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416 -0.00278 L 0.02292 -0.0027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74 0.12315 L 0.00391 0.1243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308237" y="3706384"/>
            <a:ext cx="4389385" cy="1539281"/>
            <a:chOff x="5517208" y="1053748"/>
            <a:chExt cx="4389385" cy="1539281"/>
          </a:xfrm>
        </p:grpSpPr>
        <p:sp>
          <p:nvSpPr>
            <p:cNvPr id="17" name="TextBox 16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República Tcheca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Celebrado utilizando máscaras, velas e caveiras de açúcar.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3582301"/>
            <a:ext cx="4176641" cy="2073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32" y="3666480"/>
            <a:ext cx="345088" cy="34508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308237" y="1366486"/>
            <a:ext cx="4389385" cy="1539281"/>
            <a:chOff x="5517208" y="1053748"/>
            <a:chExt cx="4389385" cy="1539281"/>
          </a:xfrm>
        </p:grpSpPr>
        <p:sp>
          <p:nvSpPr>
            <p:cNvPr id="24" name="TextBox 23"/>
            <p:cNvSpPr txBox="1"/>
            <p:nvPr/>
          </p:nvSpPr>
          <p:spPr>
            <a:xfrm>
              <a:off x="6319715" y="1053748"/>
              <a:ext cx="2784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EUA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17208" y="1638922"/>
              <a:ext cx="4389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Comemoração bastante semelhante com as celebradas no México.</a:t>
              </a:r>
              <a:endParaRPr lang="en-US" sz="28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2" y="1182711"/>
            <a:ext cx="4176641" cy="207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97" y="1445228"/>
            <a:ext cx="345088" cy="3450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28785" y="307523"/>
            <a:ext cx="82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diferenças entre as tradições da festa em diferentes países.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0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792</Words>
  <Application>Microsoft Office PowerPoint</Application>
  <PresentationFormat>Widescreen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Keilo</dc:creator>
  <cp:lastModifiedBy>Keilo</cp:lastModifiedBy>
  <cp:revision>29</cp:revision>
  <dcterms:created xsi:type="dcterms:W3CDTF">2019-05-31T05:23:40Z</dcterms:created>
  <dcterms:modified xsi:type="dcterms:W3CDTF">2019-05-31T11:06:15Z</dcterms:modified>
</cp:coreProperties>
</file>